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notesMasterIdLst>
    <p:notesMasterId r:id="rId41"/>
  </p:notesMasterIdLst>
  <p:handoutMasterIdLst>
    <p:handoutMasterId r:id="rId42"/>
  </p:handoutMasterIdLst>
  <p:sldIdLst>
    <p:sldId id="436" r:id="rId2"/>
    <p:sldId id="570" r:id="rId3"/>
    <p:sldId id="567" r:id="rId4"/>
    <p:sldId id="566" r:id="rId5"/>
    <p:sldId id="571" r:id="rId6"/>
    <p:sldId id="568" r:id="rId7"/>
    <p:sldId id="706" r:id="rId8"/>
    <p:sldId id="705" r:id="rId9"/>
    <p:sldId id="589" r:id="rId10"/>
    <p:sldId id="590" r:id="rId11"/>
    <p:sldId id="591" r:id="rId12"/>
    <p:sldId id="592" r:id="rId13"/>
    <p:sldId id="593" r:id="rId14"/>
    <p:sldId id="594" r:id="rId15"/>
    <p:sldId id="595" r:id="rId16"/>
    <p:sldId id="596" r:id="rId17"/>
    <p:sldId id="597" r:id="rId18"/>
    <p:sldId id="598" r:id="rId19"/>
    <p:sldId id="599" r:id="rId20"/>
    <p:sldId id="600" r:id="rId21"/>
    <p:sldId id="601" r:id="rId22"/>
    <p:sldId id="602" r:id="rId23"/>
    <p:sldId id="603" r:id="rId24"/>
    <p:sldId id="604" r:id="rId25"/>
    <p:sldId id="605" r:id="rId26"/>
    <p:sldId id="606" r:id="rId27"/>
    <p:sldId id="607" r:id="rId28"/>
    <p:sldId id="608" r:id="rId29"/>
    <p:sldId id="609" r:id="rId30"/>
    <p:sldId id="610" r:id="rId31"/>
    <p:sldId id="611" r:id="rId32"/>
    <p:sldId id="612" r:id="rId33"/>
    <p:sldId id="613" r:id="rId34"/>
    <p:sldId id="614" r:id="rId35"/>
    <p:sldId id="615" r:id="rId36"/>
    <p:sldId id="616" r:id="rId37"/>
    <p:sldId id="617" r:id="rId38"/>
    <p:sldId id="618" r:id="rId39"/>
    <p:sldId id="619" r:id="rId40"/>
  </p:sldIdLst>
  <p:sldSz cx="9144000" cy="6858000" type="screen4x3"/>
  <p:notesSz cx="6858000" cy="9144000"/>
  <p:defaultTextStyle>
    <a:defPPr>
      <a:defRPr lang="en-US"/>
    </a:defPPr>
    <a:lvl1pPr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56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28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00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72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00FFFF"/>
    <a:srgbClr val="FF00FF"/>
    <a:srgbClr val="00FF00"/>
    <a:srgbClr val="191919"/>
    <a:srgbClr val="003A20"/>
    <a:srgbClr val="005128"/>
    <a:srgbClr val="AC72DD"/>
    <a:srgbClr val="94EC76"/>
    <a:srgbClr val="D2B6B4"/>
    <a:srgbClr val="AC1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85"/>
  </p:normalViewPr>
  <p:slideViewPr>
    <p:cSldViewPr snapToGrid="0" snapToObjects="1">
      <p:cViewPr varScale="1">
        <p:scale>
          <a:sx n="126" d="100"/>
          <a:sy n="126" d="100"/>
        </p:scale>
        <p:origin x="5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D32AC73-0CC9-8745-A1AB-802A578ACEB9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9847A6D-7BDF-0346-8576-C6A4A785DD3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589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57019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35A84D11-8CE0-0246-B414-C0D64E2860F9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57019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68D037E6-3484-504E-8CA5-B42841DAB1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736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5093" algn="l" defTabSz="45701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12" algn="l" defTabSz="45701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30" algn="l" defTabSz="45701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49" algn="l" defTabSz="45701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fld id="{03943AA0-C876-624A-8A94-5A9F976699BF}" type="datetime1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E64BE-ACD0-8248-86F9-D9BA4E660E8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66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9580F9F-2EFF-3D40-A073-C9153B2F6A55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737FA-0A4E-3743-8D7E-DD1B308C17F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44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fld id="{A736616B-A7FB-AB49-AFA7-33B70186F334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D504A381-746D-FB4C-92DB-AFA06A6CD9F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83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7108952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F5AA2FC-BA5F-D04E-A9C7-98C325B83168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4C7947-34BD-D14B-AA43-9893E30C19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62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3355975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3109913"/>
            <a:ext cx="1295400" cy="1312862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3109913"/>
            <a:ext cx="7772400" cy="1312862"/>
          </a:xfrm>
          <a:prstGeom prst="rect">
            <a:avLst/>
          </a:prstGeom>
          <a:solidFill>
            <a:srgbClr val="00512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575175"/>
            <a:ext cx="7123113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A487626-06CD-0C47-A9FB-E6DC13FD2097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84575"/>
            <a:ext cx="1295400" cy="701675"/>
          </a:xfrm>
        </p:spPr>
        <p:txBody>
          <a:bodyPr>
            <a:noAutofit/>
          </a:bodyPr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fld id="{304768B1-F04C-5E42-A24E-B3ECD8DC9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77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3BCEFE-8E30-F944-907B-947878BC8024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4CB3A3E-2557-484E-B0B1-ABAE2AA7038C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2F92C1A-4572-C548-B1A2-DBA54317E66B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30ED0CC-B89C-EF43-9CE1-47297D4CE0A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8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055C55-7302-B845-A7AE-7AC594D134B9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970C68-BA47-554E-AAFB-2373257ED9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96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AD557F-D3C8-4348-A402-EA719CFD27A0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36A4EE-CEAF-A441-B40D-43FD6B26B5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83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3FB3E8-5E3A-3647-9D6F-D90C16D81708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F7DDF-B86B-854D-B8C1-BF301BF6ECE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40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fld id="{AF9786B5-6B3A-6B4F-B233-B92ED4930B2E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E0ED9A8B-25A4-A247-966B-3D757F92845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81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287867" y="228600"/>
            <a:ext cx="7382933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12775" y="1600200"/>
            <a:ext cx="81534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latin typeface="Tw Cen MT" charset="0"/>
              </a:defRPr>
            </a:lvl1pPr>
          </a:lstStyle>
          <a:p>
            <a:fld id="{36872A31-4FC0-C94D-87AD-7CD86215F89D}" type="datetime1">
              <a:rPr lang="en-US"/>
              <a:pPr/>
              <a:t>3/11/19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defTabSz="457019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rgbClr val="FFFF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rgbClr val="003A2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01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>
              <a:defRPr sz="1400" b="1">
                <a:solidFill>
                  <a:srgbClr val="000000"/>
                </a:solidFill>
                <a:latin typeface="Tw Cen MT" charset="0"/>
              </a:defRPr>
            </a:lvl1pPr>
          </a:lstStyle>
          <a:p>
            <a:fld id="{A6E227F2-33E2-524A-9496-12AA41ADE74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imgres.jpeg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07"/>
          <a:stretch/>
        </p:blipFill>
        <p:spPr>
          <a:xfrm>
            <a:off x="7848600" y="127006"/>
            <a:ext cx="1295400" cy="10329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0" r:id="rId2"/>
    <p:sldLayoutId id="2147484155" r:id="rId3"/>
    <p:sldLayoutId id="2147484156" r:id="rId4"/>
    <p:sldLayoutId id="2147484157" r:id="rId5"/>
    <p:sldLayoutId id="2147484151" r:id="rId6"/>
    <p:sldLayoutId id="2147484158" r:id="rId7"/>
    <p:sldLayoutId id="2147484152" r:id="rId8"/>
    <p:sldLayoutId id="2147484159" r:id="rId9"/>
    <p:sldLayoutId id="2147484153" r:id="rId10"/>
    <p:sldLayoutId id="21474841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charset="-18"/>
          <a:ea typeface="ＭＳ Ｐゴシック" charset="-128"/>
          <a:cs typeface="ＭＳ Ｐゴシック" charset="-128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005128"/>
        </a:buClr>
        <a:buSzPct val="60000"/>
        <a:buFont typeface="Wingdings" charset="0"/>
        <a:buChar char=""/>
        <a:defRPr sz="29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005128"/>
        </a:buClr>
        <a:buSzPct val="70000"/>
        <a:buFont typeface="Wingdings 2" charset="0"/>
        <a:buChar char=""/>
        <a:defRPr sz="26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3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7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005128"/>
        </a:buClr>
        <a:buSzPct val="65000"/>
        <a:buFont typeface="Wingdings" charset="0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ubtitle 8"/>
          <p:cNvSpPr>
            <a:spLocks noGrp="1"/>
          </p:cNvSpPr>
          <p:nvPr>
            <p:ph type="subTitle" idx="1"/>
          </p:nvPr>
        </p:nvSpPr>
        <p:spPr>
          <a:xfrm>
            <a:off x="2362200" y="6016625"/>
            <a:ext cx="6781800" cy="685800"/>
          </a:xfrm>
        </p:spPr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Tw Cen MT" charset="0"/>
                <a:ea typeface="ＭＳ Ｐゴシック" charset="0"/>
                <a:cs typeface="ＭＳ Ｐゴシック" charset="0"/>
              </a:rPr>
              <a:t>Hank </a:t>
            </a:r>
            <a:r>
              <a:rPr lang="en-US" sz="2400" dirty="0">
                <a:solidFill>
                  <a:schemeClr val="tx1"/>
                </a:solidFill>
                <a:latin typeface="Tw Cen MT" charset="0"/>
                <a:ea typeface="ＭＳ Ｐゴシック" charset="0"/>
                <a:cs typeface="ＭＳ Ｐゴシック" charset="0"/>
              </a:rPr>
              <a:t>Childs, University of Oregon</a:t>
            </a:r>
          </a:p>
        </p:txBody>
      </p:sp>
      <p:sp>
        <p:nvSpPr>
          <p:cNvPr id="15363" name="TextBox 9"/>
          <p:cNvSpPr txBox="1">
            <a:spLocks noChangeArrowheads="1"/>
          </p:cNvSpPr>
          <p:nvPr/>
        </p:nvSpPr>
        <p:spPr bwMode="auto">
          <a:xfrm>
            <a:off x="-124775" y="6135688"/>
            <a:ext cx="25447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600" dirty="0" smtClean="0">
                <a:solidFill>
                  <a:srgbClr val="000000"/>
                </a:solidFill>
                <a:latin typeface="Tw Cen MT" charset="0"/>
              </a:rPr>
              <a:t>March </a:t>
            </a:r>
            <a:r>
              <a:rPr lang="en-US" sz="2600" dirty="0" smtClean="0">
                <a:solidFill>
                  <a:srgbClr val="000000"/>
                </a:solidFill>
                <a:latin typeface="Tw Cen MT" charset="0"/>
              </a:rPr>
              <a:t>12</a:t>
            </a:r>
            <a:r>
              <a:rPr lang="en-US" sz="2600" baseline="30000" dirty="0" smtClean="0">
                <a:solidFill>
                  <a:srgbClr val="000000"/>
                </a:solidFill>
                <a:latin typeface="Tw Cen MT" charset="0"/>
              </a:rPr>
              <a:t>th</a:t>
            </a:r>
            <a:r>
              <a:rPr lang="en-US" sz="2600" dirty="0" smtClean="0">
                <a:solidFill>
                  <a:srgbClr val="000000"/>
                </a:solidFill>
                <a:latin typeface="Tw Cen MT" charset="0"/>
              </a:rPr>
              <a:t>, 2019</a:t>
            </a:r>
            <a:endParaRPr lang="en-US" sz="2600" dirty="0">
              <a:solidFill>
                <a:srgbClr val="000000"/>
              </a:solidFill>
              <a:latin typeface="Tw Cen MT" charset="0"/>
            </a:endParaRP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114425"/>
            <a:ext cx="4149725" cy="414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913" y="2943225"/>
            <a:ext cx="1828800" cy="1828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15" descr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" r="3677"/>
          <a:stretch>
            <a:fillRect/>
          </a:stretch>
        </p:blipFill>
        <p:spPr bwMode="auto">
          <a:xfrm>
            <a:off x="388938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18" descr="hero_v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0" y="1114425"/>
            <a:ext cx="1828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8" name="Picture 10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75" y="4594225"/>
            <a:ext cx="27432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9" name="Picture 13" descr="entropy000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2943225"/>
            <a:ext cx="1830387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370" name="Group 24"/>
          <p:cNvGrpSpPr>
            <a:grpSpLocks/>
          </p:cNvGrpSpPr>
          <p:nvPr/>
        </p:nvGrpSpPr>
        <p:grpSpPr bwMode="auto">
          <a:xfrm>
            <a:off x="5256213" y="4584700"/>
            <a:ext cx="2768600" cy="1389063"/>
            <a:chOff x="1359236" y="1990051"/>
            <a:chExt cx="2768974" cy="1906669"/>
          </a:xfrm>
        </p:grpSpPr>
        <p:pic>
          <p:nvPicPr>
            <p:cNvPr id="15372" name="Picture 17" descr="Picture 169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9238" y="1990051"/>
              <a:ext cx="2768972" cy="1906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359236" y="3347600"/>
              <a:ext cx="1003436" cy="5491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29641" y="1990051"/>
              <a:ext cx="598569" cy="3028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218189" y="3698426"/>
              <a:ext cx="582692" cy="19829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43619" y="3373748"/>
              <a:ext cx="46043" cy="50336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5371" name="Title 1"/>
          <p:cNvSpPr>
            <a:spLocks noGrp="1"/>
          </p:cNvSpPr>
          <p:nvPr>
            <p:ph type="ctrTitle"/>
          </p:nvPr>
        </p:nvSpPr>
        <p:spPr>
          <a:xfrm>
            <a:off x="117475" y="-197769"/>
            <a:ext cx="9026525" cy="1285875"/>
          </a:xfrm>
        </p:spPr>
        <p:txBody>
          <a:bodyPr/>
          <a:lstStyle/>
          <a:p>
            <a:pPr algn="ctr" eaLnBrk="1" hangingPunct="1"/>
            <a:r>
              <a:rPr lang="en-US" sz="3200" b="1" cap="none" dirty="0">
                <a:latin typeface="Tw Cen MT" charset="0"/>
                <a:ea typeface="ＭＳ Ｐゴシック" charset="0"/>
                <a:cs typeface="ＭＳ Ｐゴシック" charset="0"/>
              </a:rPr>
              <a:t>CIS 441/541:</a:t>
            </a:r>
            <a:r>
              <a:rPr lang="en-US" sz="3200" b="1" cap="none" dirty="0" smtClean="0">
                <a:latin typeface="Tw Cen MT" charset="0"/>
                <a:ea typeface="ＭＳ Ｐゴシック" charset="0"/>
                <a:cs typeface="ＭＳ Ｐゴシック" charset="0"/>
              </a:rPr>
              <a:t> Introduction </a:t>
            </a:r>
            <a:r>
              <a:rPr lang="en-US" sz="3200" b="1" cap="none" dirty="0">
                <a:latin typeface="Tw Cen MT" charset="0"/>
                <a:ea typeface="ＭＳ Ｐゴシック" charset="0"/>
                <a:cs typeface="ＭＳ Ｐゴシック" charset="0"/>
              </a:rPr>
              <a:t>to Computer </a:t>
            </a:r>
            <a:r>
              <a:rPr lang="en-US" sz="3200" b="1" cap="none" dirty="0" smtClean="0">
                <a:latin typeface="Tw Cen MT" charset="0"/>
                <a:ea typeface="ＭＳ Ｐゴシック" charset="0"/>
                <a:cs typeface="ＭＳ Ｐゴシック" charset="0"/>
              </a:rPr>
              <a:t>Graphics</a:t>
            </a:r>
            <a:br>
              <a:rPr lang="en-US" sz="3200" b="1" cap="none" dirty="0" smtClean="0">
                <a:latin typeface="Tw Cen MT" charset="0"/>
                <a:ea typeface="ＭＳ Ｐゴシック" charset="0"/>
                <a:cs typeface="ＭＳ Ｐゴシック" charset="0"/>
              </a:rPr>
            </a:br>
            <a:r>
              <a:rPr lang="en-US" sz="2400" b="1" cap="none" dirty="0" smtClean="0">
                <a:latin typeface="Tw Cen MT" charset="0"/>
                <a:ea typeface="ＭＳ Ｐゴシック" charset="0"/>
                <a:cs typeface="ＭＳ Ｐゴシック" charset="0"/>
              </a:rPr>
              <a:t>Lecture </a:t>
            </a:r>
            <a:r>
              <a:rPr lang="en-US" sz="2400" b="1" cap="none" dirty="0" smtClean="0">
                <a:latin typeface="Tw Cen MT" charset="0"/>
                <a:ea typeface="ＭＳ Ｐゴシック" charset="0"/>
                <a:cs typeface="ＭＳ Ｐゴシック" charset="0"/>
              </a:rPr>
              <a:t>15: </a:t>
            </a:r>
            <a:r>
              <a:rPr lang="en-US" sz="2400" b="1" cap="none" dirty="0" err="1" smtClean="0">
                <a:latin typeface="Tw Cen MT" charset="0"/>
                <a:ea typeface="ＭＳ Ｐゴシック" charset="0"/>
                <a:cs typeface="ＭＳ Ｐゴシック" charset="0"/>
              </a:rPr>
              <a:t>shaders</a:t>
            </a:r>
            <a:endParaRPr lang="en-US" sz="3200" cap="none" dirty="0">
              <a:latin typeface="Tw Cen MT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Bump </a:t>
            </a:r>
            <a:r>
              <a:rPr lang="en-US" dirty="0"/>
              <a:t>M</a:t>
            </a:r>
            <a:r>
              <a:rPr lang="en-US" dirty="0" smtClean="0"/>
              <a:t>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407300"/>
            <a:ext cx="8153400" cy="3697227"/>
          </a:xfrm>
        </p:spPr>
        <p:txBody>
          <a:bodyPr/>
          <a:lstStyle/>
          <a:p>
            <a:r>
              <a:rPr lang="en-US" dirty="0" smtClean="0"/>
              <a:t>Idea:</a:t>
            </a:r>
          </a:p>
          <a:p>
            <a:pPr lvl="1"/>
            <a:r>
              <a:rPr lang="en-US" sz="2400" dirty="0" smtClean="0"/>
              <a:t>typical </a:t>
            </a:r>
            <a:r>
              <a:rPr lang="en-US" sz="2400" dirty="0" err="1" smtClean="0"/>
              <a:t>rasterization</a:t>
            </a:r>
            <a:r>
              <a:rPr lang="en-US" sz="2400" dirty="0" smtClean="0"/>
              <a:t>, calculate fragments</a:t>
            </a:r>
          </a:p>
          <a:p>
            <a:pPr lvl="1"/>
            <a:r>
              <a:rPr lang="en-US" sz="2400" dirty="0" smtClean="0"/>
              <a:t>fragments have </a:t>
            </a:r>
            <a:r>
              <a:rPr lang="en-US" sz="2400" dirty="0" err="1" smtClean="0"/>
              <a:t>normals</a:t>
            </a:r>
            <a:r>
              <a:rPr lang="en-US" sz="2400" dirty="0" smtClean="0"/>
              <a:t> (as per usual)</a:t>
            </a:r>
          </a:p>
          <a:p>
            <a:pPr lvl="1"/>
            <a:r>
              <a:rPr lang="en-US" sz="2400" dirty="0" smtClean="0"/>
              <a:t>also interpolate texture on geometry &amp; fragments</a:t>
            </a:r>
          </a:p>
          <a:p>
            <a:pPr lvl="2"/>
            <a:r>
              <a:rPr lang="en-US" sz="2000" dirty="0" smtClean="0"/>
              <a:t>use texture for “bumps”</a:t>
            </a:r>
          </a:p>
          <a:p>
            <a:pPr lvl="2"/>
            <a:r>
              <a:rPr lang="en-US" sz="2000" dirty="0" smtClean="0"/>
              <a:t>take normal for fragment and displace it by “bump” from texture</a:t>
            </a:r>
            <a:endParaRPr lang="en-US" sz="2000" dirty="0"/>
          </a:p>
        </p:txBody>
      </p:sp>
      <p:pic>
        <p:nvPicPr>
          <p:cNvPr id="4" name="Picture 3" descr="Bump-map-demo-fu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4066977"/>
            <a:ext cx="8022939" cy="26945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91223" y="6488668"/>
            <a:ext cx="235277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image from </a:t>
            </a:r>
            <a:r>
              <a:rPr lang="en-US" dirty="0" err="1" smtClean="0">
                <a:solidFill>
                  <a:prstClr val="black"/>
                </a:solidFill>
              </a:rPr>
              <a:t>wikipedia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89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Bump Mapping Example</a:t>
            </a:r>
            <a:endParaRPr lang="en-US" dirty="0"/>
          </a:p>
        </p:txBody>
      </p:sp>
      <p:pic>
        <p:nvPicPr>
          <p:cNvPr id="4" name="Picture 3" descr="Screen shot 2014-12-01 at 7.04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1186"/>
            <a:ext cx="9144000" cy="41791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37364" y="6482193"/>
            <a:ext cx="5506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credit: http://</a:t>
            </a:r>
            <a:r>
              <a:rPr lang="en-US" dirty="0" err="1">
                <a:solidFill>
                  <a:prstClr val="black"/>
                </a:solidFill>
              </a:rPr>
              <a:t>www.fabiensanglard.net</a:t>
            </a:r>
            <a:r>
              <a:rPr lang="en-US" dirty="0">
                <a:solidFill>
                  <a:prstClr val="black"/>
                </a:solidFill>
              </a:rPr>
              <a:t>/</a:t>
            </a:r>
            <a:r>
              <a:rPr lang="en-US" dirty="0" err="1">
                <a:solidFill>
                  <a:prstClr val="black"/>
                </a:solidFill>
              </a:rPr>
              <a:t>bumpMapping</a:t>
            </a:r>
            <a:r>
              <a:rPr lang="en-US" dirty="0" smtClean="0">
                <a:solidFill>
                  <a:prstClr val="black"/>
                </a:solidFill>
              </a:rPr>
              <a:t>/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13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Bump Mapping Example</a:t>
            </a:r>
            <a:endParaRPr lang="en-US" dirty="0"/>
          </a:p>
        </p:txBody>
      </p:sp>
      <p:pic>
        <p:nvPicPr>
          <p:cNvPr id="5" name="Picture 4" descr="Screen shot 2014-12-01 at 7.06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71" y="0"/>
            <a:ext cx="8880929" cy="681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14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619" y="228600"/>
            <a:ext cx="7592981" cy="990600"/>
          </a:xfrm>
        </p:spPr>
        <p:txBody>
          <a:bodyPr/>
          <a:lstStyle/>
          <a:p>
            <a:r>
              <a:rPr lang="en-US" dirty="0" smtClean="0"/>
              <a:t>How to do Bump Mapping?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Answer: easy to imagine doing it in your Project 1A-1F infrastructure</a:t>
            </a:r>
          </a:p>
          <a:p>
            <a:pPr lvl="1"/>
            <a:r>
              <a:rPr lang="en-US" dirty="0" smtClean="0"/>
              <a:t>You have total control</a:t>
            </a:r>
          </a:p>
          <a:p>
            <a:r>
              <a:rPr lang="en-US" dirty="0" smtClean="0"/>
              <a:t>But what OpenGL commands would do this?</a:t>
            </a:r>
          </a:p>
          <a:p>
            <a:pPr lvl="1"/>
            <a:r>
              <a:rPr lang="en-US" dirty="0" smtClean="0"/>
              <a:t>Not possible in V1 of the GL interface, which is what we have learned</a:t>
            </a:r>
          </a:p>
          <a:p>
            <a:r>
              <a:rPr lang="en-US" dirty="0" smtClean="0"/>
              <a:t>It is possible with various extensions to OpenGL</a:t>
            </a:r>
          </a:p>
          <a:p>
            <a:pPr lvl="1"/>
            <a:r>
              <a:rPr lang="en-US" dirty="0" smtClean="0"/>
              <a:t>We will learn to do this with </a:t>
            </a:r>
            <a:r>
              <a:rPr lang="en-US" dirty="0" err="1" smtClean="0"/>
              <a:t>shaders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19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Shading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shading language: programming language for graphics, specifically </a:t>
            </a:r>
            <a:r>
              <a:rPr lang="en-US" dirty="0" err="1" smtClean="0"/>
              <a:t>shader</a:t>
            </a:r>
            <a:r>
              <a:rPr lang="en-US" dirty="0" smtClean="0"/>
              <a:t> effects</a:t>
            </a:r>
          </a:p>
          <a:p>
            <a:r>
              <a:rPr lang="en-US" dirty="0" smtClean="0"/>
              <a:t>Benefits: increased flexibility with rendering</a:t>
            </a:r>
          </a:p>
          <a:p>
            <a:r>
              <a:rPr lang="en-US" dirty="0" smtClean="0"/>
              <a:t>OpenGL (as we know it so far): fixed transformations for color, position, of pixels, vertices, and textures.</a:t>
            </a:r>
          </a:p>
          <a:p>
            <a:r>
              <a:rPr lang="en-US" dirty="0" err="1" smtClean="0"/>
              <a:t>Shader</a:t>
            </a:r>
            <a:r>
              <a:rPr lang="en-US" dirty="0" smtClean="0"/>
              <a:t> languages: custom programs, custom effects for color, position of pixels, vertices, and textures.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39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ARB assembly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ARB: low-level shading language</a:t>
            </a:r>
          </a:p>
          <a:p>
            <a:pPr lvl="1"/>
            <a:r>
              <a:rPr lang="en-US" dirty="0" smtClean="0"/>
              <a:t>at same level as assembly language</a:t>
            </a:r>
          </a:p>
          <a:p>
            <a:r>
              <a:rPr lang="en-US" dirty="0" smtClean="0"/>
              <a:t>Created by OpenGL Architecture Review Board (ARB)</a:t>
            </a:r>
          </a:p>
          <a:p>
            <a:r>
              <a:rPr lang="en-US" dirty="0" smtClean="0"/>
              <a:t>Goal: standardize instructions for controlling GPU</a:t>
            </a:r>
          </a:p>
          <a:p>
            <a:r>
              <a:rPr lang="en-US" dirty="0" smtClean="0"/>
              <a:t>Implemented as a series of extensions to OpenGL</a:t>
            </a:r>
          </a:p>
          <a:p>
            <a:r>
              <a:rPr lang="en-US" dirty="0" smtClean="0"/>
              <a:t>You don’t want to work at this level, but it was an important development in terms of establishing foundation for today’s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7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704" y="104684"/>
            <a:ext cx="7525798" cy="990600"/>
          </a:xfrm>
        </p:spPr>
        <p:txBody>
          <a:bodyPr/>
          <a:lstStyle/>
          <a:p>
            <a:r>
              <a:rPr lang="en-US" dirty="0" smtClean="0"/>
              <a:t>GLSL: </a:t>
            </a:r>
            <a:br>
              <a:rPr lang="en-US" dirty="0" smtClean="0"/>
            </a:br>
            <a:r>
              <a:rPr lang="en-US" dirty="0" smtClean="0"/>
              <a:t>OpenGL Shading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GLSL: high-level shading language</a:t>
            </a:r>
          </a:p>
          <a:p>
            <a:pPr lvl="1"/>
            <a:r>
              <a:rPr lang="en-US" dirty="0" smtClean="0"/>
              <a:t>also called </a:t>
            </a:r>
            <a:r>
              <a:rPr lang="en-US" dirty="0" err="1" smtClean="0"/>
              <a:t>GLSLang</a:t>
            </a:r>
            <a:endParaRPr lang="en-US" dirty="0" smtClean="0"/>
          </a:p>
          <a:p>
            <a:pPr lvl="1"/>
            <a:r>
              <a:rPr lang="en-US" dirty="0" smtClean="0"/>
              <a:t>syntax similar to C</a:t>
            </a:r>
          </a:p>
          <a:p>
            <a:r>
              <a:rPr lang="en-US" dirty="0" smtClean="0"/>
              <a:t>Purpose: increased control of graphics pipeline for developers, but easier than assembly </a:t>
            </a:r>
          </a:p>
          <a:p>
            <a:pPr lvl="1"/>
            <a:r>
              <a:rPr lang="en-US" dirty="0" smtClean="0"/>
              <a:t>This is layer where developers do things like “bump mapping”</a:t>
            </a:r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Benefits of GL (cross platform: Windows, Mac, Linux)</a:t>
            </a:r>
          </a:p>
          <a:p>
            <a:pPr lvl="1"/>
            <a:r>
              <a:rPr lang="en-US" dirty="0" smtClean="0"/>
              <a:t>Support over GPUs (NVIDIA, ATI)</a:t>
            </a:r>
          </a:p>
          <a:p>
            <a:pPr lvl="1"/>
            <a:r>
              <a:rPr lang="en-US" dirty="0" smtClean="0"/>
              <a:t>HW vendors support GLSL very well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8671"/>
            <a:ext cx="7108952" cy="990600"/>
          </a:xfrm>
        </p:spPr>
        <p:txBody>
          <a:bodyPr/>
          <a:lstStyle/>
          <a:p>
            <a:r>
              <a:rPr lang="en-US" dirty="0" smtClean="0"/>
              <a:t>Other high-level shading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466985"/>
            <a:ext cx="8153400" cy="5122372"/>
          </a:xfrm>
        </p:spPr>
        <p:txBody>
          <a:bodyPr/>
          <a:lstStyle/>
          <a:p>
            <a:r>
              <a:rPr lang="en-US" dirty="0" smtClean="0"/>
              <a:t>Cg (C for Graphics)</a:t>
            </a:r>
          </a:p>
          <a:p>
            <a:pPr lvl="1"/>
            <a:r>
              <a:rPr lang="en-US" dirty="0" smtClean="0"/>
              <a:t>based on C programming language</a:t>
            </a:r>
          </a:p>
          <a:p>
            <a:pPr lvl="1"/>
            <a:r>
              <a:rPr lang="en-US" dirty="0" smtClean="0"/>
              <a:t>outputs DirectX or OpenGL </a:t>
            </a:r>
            <a:r>
              <a:rPr lang="en-US" dirty="0" err="1" smtClean="0"/>
              <a:t>shader</a:t>
            </a:r>
            <a:r>
              <a:rPr lang="en-US" dirty="0" smtClean="0"/>
              <a:t> programs</a:t>
            </a:r>
          </a:p>
          <a:p>
            <a:pPr lvl="1"/>
            <a:r>
              <a:rPr lang="en-US" dirty="0" smtClean="0"/>
              <a:t>deprecated in 2012</a:t>
            </a:r>
          </a:p>
          <a:p>
            <a:r>
              <a:rPr lang="en-US" dirty="0" smtClean="0"/>
              <a:t>HLSL (high-level shading language)</a:t>
            </a:r>
          </a:p>
          <a:p>
            <a:pPr lvl="1"/>
            <a:r>
              <a:rPr lang="en-US" dirty="0" smtClean="0"/>
              <a:t>used with </a:t>
            </a:r>
            <a:r>
              <a:rPr lang="en-US" dirty="0" err="1" smtClean="0"/>
              <a:t>MicroSoft</a:t>
            </a:r>
            <a:r>
              <a:rPr lang="en-US" dirty="0" smtClean="0"/>
              <a:t> Direct3D</a:t>
            </a:r>
          </a:p>
          <a:p>
            <a:pPr lvl="1"/>
            <a:r>
              <a:rPr lang="en-US" dirty="0" smtClean="0"/>
              <a:t>analogous to GLSL</a:t>
            </a:r>
          </a:p>
          <a:p>
            <a:pPr lvl="1"/>
            <a:r>
              <a:rPr lang="en-US" dirty="0" smtClean="0"/>
              <a:t>similar to CG</a:t>
            </a:r>
          </a:p>
          <a:p>
            <a:r>
              <a:rPr lang="en-US" dirty="0" smtClean="0"/>
              <a:t>RSL (</a:t>
            </a:r>
            <a:r>
              <a:rPr lang="en-US" dirty="0" err="1" smtClean="0"/>
              <a:t>Renderman</a:t>
            </a:r>
            <a:r>
              <a:rPr lang="en-US" dirty="0" smtClean="0"/>
              <a:t> Shading Language)</a:t>
            </a:r>
          </a:p>
          <a:p>
            <a:pPr lvl="1"/>
            <a:r>
              <a:rPr lang="en-US" dirty="0" smtClean="0"/>
              <a:t>C-like syntax</a:t>
            </a:r>
          </a:p>
          <a:p>
            <a:pPr lvl="1"/>
            <a:r>
              <a:rPr lang="en-US" dirty="0" smtClean="0"/>
              <a:t>for use with </a:t>
            </a:r>
            <a:r>
              <a:rPr lang="en-US" dirty="0" err="1" smtClean="0"/>
              <a:t>Renderman</a:t>
            </a:r>
            <a:r>
              <a:rPr lang="en-US" dirty="0" smtClean="0"/>
              <a:t>: Pixar’s rendering engine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1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between GLSL and OpenGL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675468" y="6488668"/>
            <a:ext cx="1993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Source: </a:t>
            </a:r>
            <a:r>
              <a:rPr lang="en-US" dirty="0" err="1" smtClean="0">
                <a:solidFill>
                  <a:prstClr val="black"/>
                </a:solidFill>
              </a:rPr>
              <a:t>wikipedia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6" name="Picture 5" descr="Screen shot 2014-12-01 at 7.16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971" y="1335711"/>
            <a:ext cx="6916057" cy="525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0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 Types of </a:t>
            </a:r>
            <a:r>
              <a:rPr lang="en-US" dirty="0" err="1" smtClean="0"/>
              <a:t>Shaders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Vertex </a:t>
            </a:r>
            <a:r>
              <a:rPr lang="en-US" dirty="0" err="1" smtClean="0"/>
              <a:t>Shaders</a:t>
            </a:r>
            <a:endParaRPr lang="en-US" dirty="0" smtClean="0"/>
          </a:p>
          <a:p>
            <a:r>
              <a:rPr lang="en-US" dirty="0" smtClean="0"/>
              <a:t>Fragment </a:t>
            </a:r>
            <a:r>
              <a:rPr lang="en-US" dirty="0" err="1" smtClean="0"/>
              <a:t>Shaders</a:t>
            </a:r>
            <a:endParaRPr lang="en-US" dirty="0" smtClean="0"/>
          </a:p>
          <a:p>
            <a:r>
              <a:rPr lang="en-US" dirty="0" smtClean="0"/>
              <a:t>Geometry </a:t>
            </a:r>
            <a:r>
              <a:rPr lang="en-US" dirty="0" err="1" smtClean="0"/>
              <a:t>Shaders</a:t>
            </a:r>
            <a:endParaRPr lang="en-US" dirty="0" smtClean="0"/>
          </a:p>
          <a:p>
            <a:r>
              <a:rPr lang="en-US" dirty="0" smtClean="0"/>
              <a:t>Tessellation </a:t>
            </a:r>
            <a:r>
              <a:rPr lang="en-US" dirty="0" err="1" smtClean="0"/>
              <a:t>Shaders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It is common to use multiple types of </a:t>
            </a:r>
            <a:r>
              <a:rPr lang="en-US" dirty="0" err="1" smtClean="0"/>
              <a:t>shaders</a:t>
            </a:r>
            <a:r>
              <a:rPr lang="en-US" dirty="0" smtClean="0"/>
              <a:t> in a program and have them interact.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10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_more_ </a:t>
            </a:r>
            <a:r>
              <a:rPr lang="en-US" dirty="0" smtClean="0"/>
              <a:t>about the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3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Shaders</a:t>
            </a:r>
            <a:r>
              <a:rPr lang="en-US" dirty="0" smtClean="0"/>
              <a:t> Fit Into the Graphics Pipeline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5901" y="1932214"/>
            <a:ext cx="1905000" cy="153307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Transform Vertices from World Space to Device Space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82158" y="1932214"/>
            <a:ext cx="1905000" cy="153307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Rasterize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39343" y="1932214"/>
            <a:ext cx="1905000" cy="153307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Contribute Fragments to Buffers</a:t>
            </a:r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329" y="3465286"/>
            <a:ext cx="1877786" cy="1487714"/>
            <a:chOff x="961571" y="3864429"/>
            <a:chExt cx="1877786" cy="1487714"/>
          </a:xfrm>
        </p:grpSpPr>
        <p:sp>
          <p:nvSpPr>
            <p:cNvPr id="7" name="Round Diagonal Corner Rectangle 6"/>
            <p:cNvSpPr/>
            <p:nvPr/>
          </p:nvSpPr>
          <p:spPr>
            <a:xfrm>
              <a:off x="961571" y="4535714"/>
              <a:ext cx="1877786" cy="816429"/>
            </a:xfrm>
            <a:prstGeom prst="round2Diag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vertex </a:t>
              </a:r>
              <a:r>
                <a:rPr lang="en-US" dirty="0" err="1" smtClean="0">
                  <a:solidFill>
                    <a:srgbClr val="000000"/>
                  </a:solidFill>
                </a:rPr>
                <a:t>shaders</a:t>
              </a:r>
              <a:r>
                <a:rPr lang="en-US" dirty="0" smtClean="0">
                  <a:solidFill>
                    <a:srgbClr val="000000"/>
                  </a:solidFill>
                </a:rPr>
                <a:t>: custom implementation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9" name="Straight Arrow Connector 8"/>
            <p:cNvCxnSpPr>
              <a:stCxn id="7" idx="3"/>
              <a:endCxn id="4" idx="2"/>
            </p:cNvCxnSpPr>
            <p:nvPr/>
          </p:nvCxnSpPr>
          <p:spPr>
            <a:xfrm flipV="1">
              <a:off x="1900464" y="3864429"/>
              <a:ext cx="213179" cy="671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4350658" y="3465286"/>
            <a:ext cx="1877786" cy="1487714"/>
            <a:chOff x="961571" y="3864429"/>
            <a:chExt cx="1877786" cy="1487714"/>
          </a:xfrm>
        </p:grpSpPr>
        <p:sp>
          <p:nvSpPr>
            <p:cNvPr id="12" name="Round Diagonal Corner Rectangle 11"/>
            <p:cNvSpPr/>
            <p:nvPr/>
          </p:nvSpPr>
          <p:spPr>
            <a:xfrm>
              <a:off x="961571" y="4535714"/>
              <a:ext cx="1877786" cy="816429"/>
            </a:xfrm>
            <a:prstGeom prst="round2Diag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fragment </a:t>
              </a:r>
              <a:r>
                <a:rPr lang="en-US" dirty="0" err="1" smtClean="0">
                  <a:solidFill>
                    <a:srgbClr val="000000"/>
                  </a:solidFill>
                </a:rPr>
                <a:t>shaders</a:t>
              </a:r>
              <a:r>
                <a:rPr lang="en-US" dirty="0" smtClean="0">
                  <a:solidFill>
                    <a:srgbClr val="000000"/>
                  </a:solidFill>
                </a:rPr>
                <a:t>: custom implementation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12" idx="3"/>
            </p:cNvCxnSpPr>
            <p:nvPr/>
          </p:nvCxnSpPr>
          <p:spPr>
            <a:xfrm flipV="1">
              <a:off x="1900464" y="3864429"/>
              <a:ext cx="213179" cy="671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1894114" y="2657928"/>
            <a:ext cx="2456543" cy="3664858"/>
            <a:chOff x="961570" y="1906814"/>
            <a:chExt cx="2456543" cy="3664858"/>
          </a:xfrm>
        </p:grpSpPr>
        <p:sp>
          <p:nvSpPr>
            <p:cNvPr id="15" name="Round Diagonal Corner Rectangle 14"/>
            <p:cNvSpPr/>
            <p:nvPr/>
          </p:nvSpPr>
          <p:spPr>
            <a:xfrm>
              <a:off x="961570" y="4535714"/>
              <a:ext cx="2456543" cy="1035958"/>
            </a:xfrm>
            <a:prstGeom prst="round2Diag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geometry &amp; tessellation </a:t>
              </a:r>
              <a:r>
                <a:rPr lang="en-US" dirty="0" err="1" smtClean="0">
                  <a:solidFill>
                    <a:srgbClr val="000000"/>
                  </a:solidFill>
                </a:rPr>
                <a:t>shaders</a:t>
              </a:r>
              <a:r>
                <a:rPr lang="en-US" dirty="0" smtClean="0">
                  <a:solidFill>
                    <a:srgbClr val="000000"/>
                  </a:solidFill>
                </a:rPr>
                <a:t>: create new geometry before rasterized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16" name="Straight Arrow Connector 15"/>
            <p:cNvCxnSpPr>
              <a:stCxn id="15" idx="3"/>
            </p:cNvCxnSpPr>
            <p:nvPr/>
          </p:nvCxnSpPr>
          <p:spPr>
            <a:xfrm flipH="1" flipV="1">
              <a:off x="1351644" y="1906814"/>
              <a:ext cx="838198" cy="2628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Content Placeholder 2"/>
          <p:cNvSpPr>
            <a:spLocks noGrp="1"/>
          </p:cNvSpPr>
          <p:nvPr>
            <p:ph sz="quarter" idx="1"/>
          </p:nvPr>
        </p:nvSpPr>
        <p:spPr>
          <a:xfrm>
            <a:off x="6350000" y="1645828"/>
            <a:ext cx="2794000" cy="4656229"/>
          </a:xfrm>
        </p:spPr>
        <p:txBody>
          <a:bodyPr/>
          <a:lstStyle/>
          <a:p>
            <a:r>
              <a:rPr lang="en-US" dirty="0" smtClean="0"/>
              <a:t>You </a:t>
            </a:r>
            <a:r>
              <a:rPr lang="en-US" smtClean="0"/>
              <a:t>can </a:t>
            </a:r>
            <a:r>
              <a:rPr lang="en-US" smtClean="0"/>
              <a:t>have 0 </a:t>
            </a:r>
            <a:r>
              <a:rPr lang="en-US" dirty="0" smtClean="0"/>
              <a:t>or 1 of each </a:t>
            </a:r>
            <a:r>
              <a:rPr lang="en-US" dirty="0" err="1" smtClean="0"/>
              <a:t>shader</a:t>
            </a:r>
            <a:r>
              <a:rPr lang="en-US" dirty="0" smtClean="0"/>
              <a:t> type</a:t>
            </a:r>
          </a:p>
          <a:p>
            <a:r>
              <a:rPr lang="en-US" dirty="0" smtClean="0"/>
              <a:t>Vertex &amp; fragment: very common</a:t>
            </a:r>
          </a:p>
          <a:p>
            <a:r>
              <a:rPr lang="en-US" dirty="0" smtClean="0"/>
              <a:t>Geometry &amp; tessellation: less common</a:t>
            </a:r>
          </a:p>
          <a:p>
            <a:pPr lvl="1"/>
            <a:r>
              <a:rPr lang="en-US" dirty="0" smtClean="0"/>
              <a:t>adaptive meshing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93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</a:t>
            </a:r>
            <a:r>
              <a:rPr lang="en-US" dirty="0" err="1" smtClean="0"/>
              <a:t>Shader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Run once for each vertex</a:t>
            </a:r>
          </a:p>
          <a:p>
            <a:r>
              <a:rPr lang="en-US" dirty="0"/>
              <a:t>Can: manipulate position, color, texture</a:t>
            </a:r>
          </a:p>
          <a:p>
            <a:r>
              <a:rPr lang="en-US" dirty="0"/>
              <a:t>Cannot: create new vertices</a:t>
            </a:r>
          </a:p>
          <a:p>
            <a:r>
              <a:rPr lang="en-US" dirty="0" smtClean="0"/>
              <a:t>Primary purpose: transform from world-space to device-space (+ depth for z-buffer).</a:t>
            </a:r>
          </a:p>
          <a:p>
            <a:pPr lvl="1"/>
            <a:r>
              <a:rPr lang="en-US" dirty="0"/>
              <a:t>However: A vertex </a:t>
            </a:r>
            <a:r>
              <a:rPr lang="en-US" dirty="0" err="1"/>
              <a:t>shader</a:t>
            </a:r>
            <a:r>
              <a:rPr lang="en-US" dirty="0"/>
              <a:t> replaces the transformation, </a:t>
            </a:r>
            <a:r>
              <a:rPr lang="en-US" dirty="0" smtClean="0"/>
              <a:t>texture coordinate </a:t>
            </a:r>
            <a:r>
              <a:rPr lang="en-US" dirty="0"/>
              <a:t>generation and lighting parts of OpenGL, and it also </a:t>
            </a:r>
            <a:r>
              <a:rPr lang="en-US" dirty="0" smtClean="0"/>
              <a:t>adds texture </a:t>
            </a:r>
            <a:r>
              <a:rPr lang="en-US" dirty="0"/>
              <a:t>access at the vertex </a:t>
            </a:r>
            <a:r>
              <a:rPr lang="en-US" dirty="0" smtClean="0"/>
              <a:t>level</a:t>
            </a:r>
          </a:p>
          <a:p>
            <a:r>
              <a:rPr lang="en-US" dirty="0" smtClean="0"/>
              <a:t>Output goes to geometry </a:t>
            </a:r>
            <a:r>
              <a:rPr lang="en-US" dirty="0" err="1" smtClean="0"/>
              <a:t>shader</a:t>
            </a:r>
            <a:r>
              <a:rPr lang="en-US" dirty="0" smtClean="0"/>
              <a:t> or 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9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Geometry </a:t>
            </a:r>
            <a:r>
              <a:rPr lang="en-US" dirty="0" err="1" smtClean="0"/>
              <a:t>Shader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Run once for each geometry primitive</a:t>
            </a:r>
          </a:p>
          <a:p>
            <a:r>
              <a:rPr lang="en-US" dirty="0" smtClean="0"/>
              <a:t>Purpose: create new geometry from existing geometry.</a:t>
            </a:r>
          </a:p>
          <a:p>
            <a:r>
              <a:rPr lang="en-US" dirty="0" smtClean="0"/>
              <a:t>Output goes to rasterizer</a:t>
            </a:r>
          </a:p>
          <a:p>
            <a:r>
              <a:rPr lang="en-US" dirty="0" smtClean="0"/>
              <a:t>Examples: </a:t>
            </a:r>
            <a:r>
              <a:rPr lang="en-US" dirty="0" err="1" smtClean="0"/>
              <a:t>glyphing</a:t>
            </a:r>
            <a:r>
              <a:rPr lang="en-US" dirty="0" smtClean="0"/>
              <a:t>, mesh complexity modification</a:t>
            </a:r>
          </a:p>
          <a:p>
            <a:r>
              <a:rPr lang="en-US" dirty="0" smtClean="0"/>
              <a:t>Formally available in GL 3.2, but previously available in 2.0+ with extensions</a:t>
            </a:r>
          </a:p>
          <a:p>
            <a:endParaRPr lang="en-US" dirty="0"/>
          </a:p>
          <a:p>
            <a:r>
              <a:rPr lang="en-US" dirty="0" smtClean="0"/>
              <a:t>Tessellation </a:t>
            </a:r>
            <a:r>
              <a:rPr lang="en-US" dirty="0" err="1" smtClean="0"/>
              <a:t>Shader</a:t>
            </a:r>
            <a:r>
              <a:rPr lang="en-US" dirty="0" smtClean="0"/>
              <a:t>: doing some of the same things</a:t>
            </a:r>
          </a:p>
          <a:p>
            <a:r>
              <a:rPr lang="en-US" dirty="0" smtClean="0"/>
              <a:t>Available in GL 4.0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3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</a:t>
            </a:r>
            <a:r>
              <a:rPr lang="en-US" dirty="0" err="1" smtClean="0"/>
              <a:t>Shader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Run once for each fragment</a:t>
            </a:r>
          </a:p>
          <a:p>
            <a:r>
              <a:rPr lang="en-US" dirty="0" smtClean="0"/>
              <a:t>Purpose: replaces the OpenGL </a:t>
            </a:r>
            <a:r>
              <a:rPr lang="en-US" dirty="0"/>
              <a:t>1.4 fixed-function texturing, color sum and fog stages</a:t>
            </a:r>
            <a:endParaRPr lang="en-US" dirty="0" smtClean="0"/>
          </a:p>
          <a:p>
            <a:r>
              <a:rPr lang="en-US" dirty="0" smtClean="0"/>
              <a:t>Output goes to buffers</a:t>
            </a:r>
          </a:p>
          <a:p>
            <a:r>
              <a:rPr lang="en-US" dirty="0" smtClean="0"/>
              <a:t>Example usages: bump mapping, shadows, specular highlights</a:t>
            </a:r>
          </a:p>
          <a:p>
            <a:r>
              <a:rPr lang="en-US" dirty="0" smtClean="0"/>
              <a:t>Can be very complicated: can sample surrounding pixels and use their values (blur, edge detection)</a:t>
            </a:r>
          </a:p>
          <a:p>
            <a:r>
              <a:rPr lang="en-US" dirty="0" smtClean="0"/>
              <a:t>Also called pixel </a:t>
            </a:r>
            <a:r>
              <a:rPr lang="en-US" dirty="0" err="1" smtClean="0"/>
              <a:t>shaders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76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</a:t>
            </a:r>
            <a:r>
              <a:rPr lang="en-US" dirty="0" err="1" smtClean="0"/>
              <a:t>Shaders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You write a </a:t>
            </a:r>
            <a:r>
              <a:rPr lang="en-US" dirty="0" err="1" smtClean="0"/>
              <a:t>shader</a:t>
            </a:r>
            <a:r>
              <a:rPr lang="en-US" dirty="0" smtClean="0"/>
              <a:t> program: a tiny C-like program</a:t>
            </a:r>
          </a:p>
          <a:p>
            <a:r>
              <a:rPr lang="en-US" dirty="0" smtClean="0"/>
              <a:t>You write C/C++ code for your application</a:t>
            </a:r>
          </a:p>
          <a:p>
            <a:r>
              <a:rPr lang="en-US" dirty="0" smtClean="0"/>
              <a:t>Your application loads the </a:t>
            </a:r>
            <a:r>
              <a:rPr lang="en-US" dirty="0" err="1" smtClean="0"/>
              <a:t>shader</a:t>
            </a:r>
            <a:r>
              <a:rPr lang="en-US" dirty="0" smtClean="0"/>
              <a:t> program from a text file</a:t>
            </a:r>
          </a:p>
          <a:p>
            <a:r>
              <a:rPr lang="en-US" dirty="0" smtClean="0"/>
              <a:t>Your application sends the </a:t>
            </a:r>
            <a:r>
              <a:rPr lang="en-US" dirty="0" err="1" smtClean="0"/>
              <a:t>shader</a:t>
            </a:r>
            <a:r>
              <a:rPr lang="en-US" dirty="0" smtClean="0"/>
              <a:t> program to the OpenGL library and directs the OpenGL library to compile the </a:t>
            </a:r>
            <a:r>
              <a:rPr lang="en-US" dirty="0" err="1" smtClean="0"/>
              <a:t>shader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If successful, the resulting GPU code can be attached to your (running) application and used</a:t>
            </a:r>
          </a:p>
          <a:p>
            <a:r>
              <a:rPr lang="en-US" dirty="0" smtClean="0"/>
              <a:t>It will then supplant the built-in GL operations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4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724408" y="3182258"/>
            <a:ext cx="1560285" cy="14332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OpenGL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library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9743"/>
            <a:ext cx="7108952" cy="990600"/>
          </a:xfrm>
        </p:spPr>
        <p:txBody>
          <a:bodyPr/>
          <a:lstStyle/>
          <a:p>
            <a:r>
              <a:rPr lang="en-US" dirty="0" smtClean="0"/>
              <a:t>How to Use </a:t>
            </a:r>
            <a:r>
              <a:rPr lang="en-US" dirty="0" err="1" smtClean="0"/>
              <a:t>Shaders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dirty="0" smtClean="0"/>
              <a:t>Visual Version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8937" y="2050144"/>
            <a:ext cx="1560285" cy="14332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Project2B’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C++ code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44266" y="2050144"/>
            <a:ext cx="1560285" cy="14332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Project2B’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binary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304151" y="2367643"/>
            <a:ext cx="1406072" cy="369332"/>
            <a:chOff x="2485571" y="2367643"/>
            <a:chExt cx="1406072" cy="369332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2485571" y="2676071"/>
              <a:ext cx="1406072" cy="907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902857" y="2367643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prstClr val="black"/>
                  </a:solidFill>
                </a:rPr>
                <a:t>g++ 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2812151" y="5295901"/>
            <a:ext cx="1560285" cy="14332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shader</a:t>
            </a:r>
            <a:r>
              <a:rPr lang="en-US" dirty="0" smtClean="0">
                <a:solidFill>
                  <a:srgbClr val="000000"/>
                </a:solidFill>
              </a:rPr>
              <a:t> program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976734" y="3510644"/>
            <a:ext cx="1323131" cy="1687285"/>
            <a:chOff x="2568512" y="2394858"/>
            <a:chExt cx="1323131" cy="1687285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3456215" y="2440215"/>
              <a:ext cx="435428" cy="16419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568512" y="2394858"/>
              <a:ext cx="967532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prstClr val="black"/>
                  </a:solidFill>
                </a:rPr>
                <a:t>reads</a:t>
              </a:r>
            </a:p>
            <a:p>
              <a:pPr algn="r"/>
              <a:r>
                <a:rPr lang="en-US" dirty="0" smtClean="0">
                  <a:solidFill>
                    <a:prstClr val="black"/>
                  </a:solidFill>
                </a:rPr>
                <a:t>text</a:t>
              </a:r>
            </a:p>
            <a:p>
              <a:pPr algn="r"/>
              <a:r>
                <a:rPr lang="en-US" dirty="0" smtClean="0">
                  <a:solidFill>
                    <a:prstClr val="black"/>
                  </a:solidFill>
                </a:rPr>
                <a:t>file</a:t>
              </a:r>
            </a:p>
            <a:p>
              <a:pPr algn="r"/>
              <a:r>
                <a:rPr lang="en-US" dirty="0" smtClean="0">
                  <a:solidFill>
                    <a:prstClr val="black"/>
                  </a:solidFill>
                </a:rPr>
                <a:t>when</a:t>
              </a:r>
            </a:p>
            <a:p>
              <a:pPr algn="r"/>
              <a:r>
                <a:rPr lang="en-US" dirty="0" smtClean="0">
                  <a:solidFill>
                    <a:prstClr val="black"/>
                  </a:solidFill>
                </a:rPr>
                <a:t>running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15223" y="1562048"/>
            <a:ext cx="2621642" cy="1522238"/>
            <a:chOff x="1966686" y="2579862"/>
            <a:chExt cx="2621642" cy="1522238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966686" y="3521528"/>
              <a:ext cx="498928" cy="58057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2302327" y="2579862"/>
              <a:ext cx="22860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sends “char *”</a:t>
              </a:r>
            </a:p>
            <a:p>
              <a:r>
                <a:rPr lang="en-US" dirty="0">
                  <a:solidFill>
                    <a:prstClr val="black"/>
                  </a:solidFill>
                </a:rPr>
                <a:t>version of</a:t>
              </a:r>
            </a:p>
            <a:p>
              <a:r>
                <a:rPr lang="en-US" dirty="0">
                  <a:solidFill>
                    <a:prstClr val="black"/>
                  </a:solidFill>
                </a:rPr>
                <a:t>program to GL via </a:t>
              </a:r>
            </a:p>
            <a:p>
              <a:r>
                <a:rPr lang="en-US" dirty="0">
                  <a:solidFill>
                    <a:prstClr val="black"/>
                  </a:solidFill>
                </a:rPr>
                <a:t>function </a:t>
              </a:r>
              <a:r>
                <a:rPr lang="en-US" dirty="0" smtClean="0">
                  <a:solidFill>
                    <a:prstClr val="black"/>
                  </a:solidFill>
                </a:rPr>
                <a:t>call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6676580" y="5080000"/>
            <a:ext cx="1560285" cy="14332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shader</a:t>
            </a:r>
            <a:r>
              <a:rPr lang="en-US" dirty="0" smtClean="0">
                <a:solidFill>
                  <a:srgbClr val="000000"/>
                </a:solidFill>
              </a:rPr>
              <a:t> program is a binary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6438909" y="3483429"/>
            <a:ext cx="2621642" cy="1522238"/>
            <a:chOff x="1966686" y="2579862"/>
            <a:chExt cx="2621642" cy="1522238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1966686" y="3521528"/>
              <a:ext cx="498928" cy="58057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2302327" y="2579862"/>
              <a:ext cx="228600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prstClr val="black"/>
                  </a:solidFill>
                </a:rPr>
                <a:t>OpenGL </a:t>
              </a:r>
            </a:p>
            <a:p>
              <a:r>
                <a:rPr lang="en-US" dirty="0" smtClean="0">
                  <a:solidFill>
                    <a:prstClr val="black"/>
                  </a:solidFill>
                </a:rPr>
                <a:t>compiles program, binary made just for</a:t>
              </a:r>
            </a:p>
            <a:p>
              <a:r>
                <a:rPr lang="en-US" dirty="0" smtClean="0">
                  <a:solidFill>
                    <a:prstClr val="black"/>
                  </a:solidFill>
                </a:rPr>
                <a:t>the current </a:t>
              </a:r>
            </a:p>
            <a:p>
              <a:r>
                <a:rPr lang="en-US" dirty="0" smtClean="0">
                  <a:solidFill>
                    <a:prstClr val="black"/>
                  </a:solidFill>
                </a:rPr>
                <a:t>execution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488549" y="3182258"/>
            <a:ext cx="2286001" cy="2701829"/>
            <a:chOff x="2302327" y="801363"/>
            <a:chExt cx="2286001" cy="2701829"/>
          </a:xfrm>
        </p:grpSpPr>
        <p:cxnSp>
          <p:nvCxnSpPr>
            <p:cNvPr id="35" name="Straight Arrow Connector 34"/>
            <p:cNvCxnSpPr/>
            <p:nvPr/>
          </p:nvCxnSpPr>
          <p:spPr>
            <a:xfrm flipH="1" flipV="1">
              <a:off x="2739572" y="801363"/>
              <a:ext cx="1750786" cy="263252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2302327" y="2579862"/>
              <a:ext cx="228600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prstClr val="black"/>
                  </a:solidFill>
                </a:rPr>
                <a:t>Program is used</a:t>
              </a:r>
            </a:p>
            <a:p>
              <a:r>
                <a:rPr lang="en-US" dirty="0" smtClean="0">
                  <a:solidFill>
                    <a:prstClr val="black"/>
                  </a:solidFill>
                </a:rPr>
                <a:t>on GPU to support</a:t>
              </a:r>
            </a:p>
            <a:p>
              <a:r>
                <a:rPr lang="en-US" dirty="0" smtClean="0">
                  <a:solidFill>
                    <a:prstClr val="black"/>
                  </a:solidFill>
                </a:rPr>
                <a:t>Project2B’ binary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045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10" grpId="0" animBg="1"/>
      <p:bldP spid="2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</a:t>
            </a:r>
            <a:r>
              <a:rPr lang="en-US" dirty="0" err="1" smtClean="0"/>
              <a:t>Shader</a:t>
            </a:r>
            <a:endParaRPr lang="en-US" dirty="0"/>
          </a:p>
        </p:txBody>
      </p:sp>
      <p:pic>
        <p:nvPicPr>
          <p:cNvPr id="4" name="Picture 3" descr="Screen shot 2014-12-01 at 8.09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0"/>
            <a:ext cx="9144000" cy="200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4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</a:t>
            </a:r>
            <a:r>
              <a:rPr lang="en-US" dirty="0" err="1" smtClean="0"/>
              <a:t>Shader</a:t>
            </a:r>
            <a:r>
              <a:rPr lang="en-US" dirty="0" smtClean="0"/>
              <a:t>: inspect if it works</a:t>
            </a:r>
            <a:endParaRPr lang="en-US" dirty="0"/>
          </a:p>
        </p:txBody>
      </p:sp>
      <p:pic>
        <p:nvPicPr>
          <p:cNvPr id="4" name="Picture 3" descr="Screen shot 2014-12-01 at 8.10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2629"/>
            <a:ext cx="9144000" cy="326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007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Multiple </a:t>
            </a:r>
            <a:r>
              <a:rPr lang="en-US" dirty="0" err="1" smtClean="0"/>
              <a:t>Shaders</a:t>
            </a:r>
            <a:endParaRPr lang="en-US" dirty="0"/>
          </a:p>
        </p:txBody>
      </p:sp>
      <p:pic>
        <p:nvPicPr>
          <p:cNvPr id="4" name="Picture 3" descr="Screen shot 2014-12-01 at 8.10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14" y="1359064"/>
            <a:ext cx="7311571" cy="549893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3701143" y="1560286"/>
            <a:ext cx="1424214" cy="181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016829" y="5504543"/>
            <a:ext cx="1424214" cy="181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559300" y="5689600"/>
            <a:ext cx="881743" cy="181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348843" y="1750786"/>
            <a:ext cx="881743" cy="181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247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Attaching </a:t>
            </a:r>
            <a:r>
              <a:rPr lang="en-US" dirty="0" err="1" smtClean="0"/>
              <a:t>Shaders</a:t>
            </a:r>
            <a:r>
              <a:rPr lang="en-US" dirty="0" smtClean="0"/>
              <a:t> to a Program</a:t>
            </a:r>
            <a:endParaRPr lang="en-US" dirty="0"/>
          </a:p>
        </p:txBody>
      </p:sp>
      <p:pic>
        <p:nvPicPr>
          <p:cNvPr id="4" name="Picture 3" descr="Screen shot 2014-12-01 at 8.12.4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917700"/>
            <a:ext cx="75946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09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Blender</a:t>
            </a:r>
          </a:p>
          <a:p>
            <a:r>
              <a:rPr lang="en-US" dirty="0" err="1" smtClean="0"/>
              <a:t>WebGL</a:t>
            </a:r>
            <a:r>
              <a:rPr lang="en-US" dirty="0" smtClean="0"/>
              <a:t> #1</a:t>
            </a:r>
          </a:p>
          <a:p>
            <a:r>
              <a:rPr lang="en-US" dirty="0" err="1" smtClean="0"/>
              <a:t>WebGL</a:t>
            </a:r>
            <a:r>
              <a:rPr lang="en-US" dirty="0" smtClean="0"/>
              <a:t> #2</a:t>
            </a:r>
          </a:p>
          <a:p>
            <a:r>
              <a:rPr lang="en-US" dirty="0" smtClean="0"/>
              <a:t>CUDA</a:t>
            </a:r>
          </a:p>
          <a:p>
            <a:r>
              <a:rPr lang="en-US" dirty="0" smtClean="0"/>
              <a:t>Bezier</a:t>
            </a:r>
          </a:p>
          <a:p>
            <a:r>
              <a:rPr lang="en-US" dirty="0" smtClean="0"/>
              <a:t>Computer Vision</a:t>
            </a:r>
          </a:p>
          <a:p>
            <a:r>
              <a:rPr lang="en-US" dirty="0" err="1" smtClean="0"/>
              <a:t>Shaders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77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Inspecting if program link worked…</a:t>
            </a:r>
            <a:endParaRPr lang="en-US" dirty="0"/>
          </a:p>
        </p:txBody>
      </p:sp>
      <p:pic>
        <p:nvPicPr>
          <p:cNvPr id="4" name="Picture 3" descr="Screen shot 2014-12-01 at 8.13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228"/>
            <a:ext cx="9144000" cy="408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85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BUT: this doesn’t work in VTK…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VTK has its own </a:t>
            </a:r>
            <a:r>
              <a:rPr lang="en-US" dirty="0" err="1" smtClean="0"/>
              <a:t>shader</a:t>
            </a:r>
            <a:r>
              <a:rPr lang="en-US" dirty="0" smtClean="0"/>
              <a:t> handling, and it doesn’t play well with the GL calls above…</a:t>
            </a:r>
            <a:endParaRPr lang="en-US" dirty="0"/>
          </a:p>
        </p:txBody>
      </p:sp>
      <p:pic>
        <p:nvPicPr>
          <p:cNvPr id="4" name="Picture 3" descr="Screen shot 2014-12-01 at 8.14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86" y="2548211"/>
            <a:ext cx="6930571" cy="40322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11715" y="6488668"/>
            <a:ext cx="493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VTK6.1 much better for </a:t>
            </a:r>
            <a:r>
              <a:rPr lang="en-US" dirty="0" err="1" smtClean="0">
                <a:solidFill>
                  <a:srgbClr val="FF0000"/>
                </a:solidFill>
              </a:rPr>
              <a:t>shaders</a:t>
            </a:r>
            <a:r>
              <a:rPr lang="en-US" dirty="0" smtClean="0">
                <a:solidFill>
                  <a:srgbClr val="FF0000"/>
                </a:solidFill>
              </a:rPr>
              <a:t> than 6.0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5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Simplest Vertex </a:t>
            </a:r>
            <a:r>
              <a:rPr lang="en-US" dirty="0" err="1" smtClean="0"/>
              <a:t>Shader</a:t>
            </a:r>
            <a:endParaRPr lang="en-US" dirty="0"/>
          </a:p>
        </p:txBody>
      </p:sp>
      <p:pic>
        <p:nvPicPr>
          <p:cNvPr id="4" name="Picture 3" descr="Screen shot 2014-12-01 at 8.23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9700"/>
            <a:ext cx="9144000" cy="14888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213" y="2679700"/>
            <a:ext cx="2403929" cy="33201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2429" y="4445000"/>
            <a:ext cx="42136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Many built-in variables.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Some are input.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Some are required output (</a:t>
            </a:r>
            <a:r>
              <a:rPr lang="en-US" dirty="0" err="1" smtClean="0">
                <a:solidFill>
                  <a:prstClr val="black"/>
                </a:solidFill>
              </a:rPr>
              <a:t>gl_Position</a:t>
            </a:r>
            <a:r>
              <a:rPr lang="en-US" dirty="0" smtClean="0">
                <a:solidFill>
                  <a:prstClr val="black"/>
                </a:solidFill>
              </a:rPr>
              <a:t>).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29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2-01 at 8.2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6700"/>
            <a:ext cx="9144000" cy="12434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Simplest Vertex </a:t>
            </a:r>
            <a:r>
              <a:rPr lang="en-US" dirty="0" err="1" smtClean="0"/>
              <a:t>Shader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(VTK version)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213" y="2679699"/>
            <a:ext cx="3292930" cy="44994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2429" y="4445000"/>
            <a:ext cx="5444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VTK uses special names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dirty="0" err="1" smtClean="0">
                <a:solidFill>
                  <a:prstClr val="black"/>
                </a:solidFill>
              </a:rPr>
              <a:t>propFuncVS</a:t>
            </a:r>
            <a:r>
              <a:rPr lang="en-US" dirty="0" smtClean="0">
                <a:solidFill>
                  <a:prstClr val="black"/>
                </a:solidFill>
              </a:rPr>
              <a:t>: vertex </a:t>
            </a:r>
            <a:r>
              <a:rPr lang="en-US" dirty="0" err="1" smtClean="0">
                <a:solidFill>
                  <a:prstClr val="black"/>
                </a:solidFill>
              </a:rPr>
              <a:t>shader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dirty="0" err="1" smtClean="0">
                <a:solidFill>
                  <a:prstClr val="black"/>
                </a:solidFill>
              </a:rPr>
              <a:t>propFuncFS</a:t>
            </a:r>
            <a:r>
              <a:rPr lang="en-US" dirty="0" smtClean="0">
                <a:solidFill>
                  <a:prstClr val="black"/>
                </a:solidFill>
              </a:rPr>
              <a:t>: fragment </a:t>
            </a:r>
            <a:r>
              <a:rPr lang="en-US" dirty="0" err="1" smtClean="0">
                <a:solidFill>
                  <a:prstClr val="black"/>
                </a:solidFill>
              </a:rPr>
              <a:t>shader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somehow it changes these into “main” just in time…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0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Bump-mapping with GLSL</a:t>
            </a:r>
            <a:endParaRPr lang="en-US" dirty="0"/>
          </a:p>
        </p:txBody>
      </p:sp>
      <p:pic>
        <p:nvPicPr>
          <p:cNvPr id="4" name="Picture 3" descr="n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2084615"/>
            <a:ext cx="3251200" cy="325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45415" y="5335815"/>
            <a:ext cx="2045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bump map texture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6" name="Picture 5" descr="Screen shot 2014-12-01 at 8.29.4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06" y="1696357"/>
            <a:ext cx="4563579" cy="44468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69385" y="6143171"/>
            <a:ext cx="826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output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6214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Will need to load a texture…</a:t>
            </a:r>
            <a:endParaRPr lang="en-US" dirty="0"/>
          </a:p>
        </p:txBody>
      </p:sp>
      <p:pic>
        <p:nvPicPr>
          <p:cNvPr id="4" name="Picture 3" descr="Screen shot 2014-12-01 at 8.31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23314"/>
            <a:ext cx="7286172" cy="543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25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to put 2D textures on our triangles…</a:t>
            </a:r>
            <a:endParaRPr lang="en-US" dirty="0"/>
          </a:p>
        </p:txBody>
      </p:sp>
      <p:pic>
        <p:nvPicPr>
          <p:cNvPr id="5" name="Picture 4" descr="Screen shot 2014-12-01 at 8.32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57" y="1549400"/>
            <a:ext cx="3236572" cy="20428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Screen shot 2014-12-01 at 8.33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7" y="3673928"/>
            <a:ext cx="2961653" cy="311149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Picture 6" descr="Screen shot 2014-12-01 at 8.33.1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034" y="1549400"/>
            <a:ext cx="4298941" cy="5107213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7196427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to set up </a:t>
            </a:r>
            <a:r>
              <a:rPr lang="en-US" dirty="0" err="1" smtClean="0"/>
              <a:t>shaders</a:t>
            </a:r>
            <a:r>
              <a:rPr lang="en-US" dirty="0" smtClean="0"/>
              <a:t> and textures…</a:t>
            </a:r>
            <a:endParaRPr lang="en-US" dirty="0"/>
          </a:p>
        </p:txBody>
      </p:sp>
      <p:pic>
        <p:nvPicPr>
          <p:cNvPr id="4" name="Picture 3" descr="Screen shot 2014-12-01 at 8.35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58" y="1403837"/>
            <a:ext cx="8082642" cy="54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88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 is the vertex </a:t>
            </a:r>
            <a:r>
              <a:rPr lang="en-US" dirty="0" err="1" smtClean="0"/>
              <a:t>shader</a:t>
            </a:r>
            <a:r>
              <a:rPr lang="en-US" dirty="0"/>
              <a:t> </a:t>
            </a:r>
            <a:r>
              <a:rPr lang="en-US" dirty="0" smtClean="0"/>
              <a:t>program?...</a:t>
            </a:r>
            <a:endParaRPr lang="en-US" dirty="0"/>
          </a:p>
        </p:txBody>
      </p:sp>
      <p:pic>
        <p:nvPicPr>
          <p:cNvPr id="4" name="Picture 3" descr="Screen shot 2014-12-01 at 8.36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4100"/>
            <a:ext cx="9144000" cy="219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997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what is the fragment </a:t>
            </a:r>
            <a:r>
              <a:rPr lang="en-US" dirty="0" err="1" smtClean="0"/>
              <a:t>shader</a:t>
            </a:r>
            <a:r>
              <a:rPr lang="en-US" dirty="0"/>
              <a:t> </a:t>
            </a:r>
            <a:r>
              <a:rPr lang="en-US" dirty="0" smtClean="0"/>
              <a:t>program?...</a:t>
            </a:r>
            <a:endParaRPr lang="en-US" dirty="0"/>
          </a:p>
        </p:txBody>
      </p:sp>
      <p:pic>
        <p:nvPicPr>
          <p:cNvPr id="3" name="Picture 2" descr="Screen shot 2014-12-01 at 8.37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2628"/>
            <a:ext cx="9144000" cy="390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695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Upcoming:</a:t>
            </a:r>
          </a:p>
          <a:p>
            <a:pPr lvl="1"/>
            <a:r>
              <a:rPr lang="en-US" dirty="0" smtClean="0"/>
              <a:t>Today: </a:t>
            </a:r>
            <a:r>
              <a:rPr lang="en-US" dirty="0" err="1" smtClean="0"/>
              <a:t>shaders</a:t>
            </a:r>
            <a:r>
              <a:rPr lang="en-US" dirty="0" smtClean="0"/>
              <a:t>, live code</a:t>
            </a:r>
          </a:p>
          <a:p>
            <a:pPr lvl="1"/>
            <a:r>
              <a:rPr lang="en-US" dirty="0" smtClean="0"/>
              <a:t>Thursday: test re-take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09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 Passes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Will bring forms to final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85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Hank OH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Primary purpose of Hank’s OH is now to help with self-defined projects</a:t>
            </a:r>
          </a:p>
          <a:p>
            <a:r>
              <a:rPr lang="en-US" dirty="0" smtClean="0"/>
              <a:t>Also can help with 1A-1F,2A,2B</a:t>
            </a:r>
          </a:p>
          <a:p>
            <a:r>
              <a:rPr lang="en-US" dirty="0" smtClean="0"/>
              <a:t>Friday OH: </a:t>
            </a:r>
            <a:r>
              <a:rPr lang="en-US" dirty="0" smtClean="0">
                <a:solidFill>
                  <a:srgbClr val="FF0000"/>
                </a:solidFill>
              </a:rPr>
              <a:t>11am-12noon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09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Presentations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3 minutes each</a:t>
            </a:r>
          </a:p>
          <a:p>
            <a:r>
              <a:rPr lang="en-US" dirty="0" smtClean="0"/>
              <a:t>Make sure to make it clear what you did</a:t>
            </a:r>
          </a:p>
          <a:p>
            <a:r>
              <a:rPr lang="en-US" dirty="0" smtClean="0"/>
              <a:t>Try to impress judges</a:t>
            </a:r>
          </a:p>
          <a:p>
            <a:pPr lvl="1"/>
            <a:r>
              <a:rPr lang="en-US" dirty="0" smtClean="0"/>
              <a:t>What is cool about what you did?</a:t>
            </a:r>
          </a:p>
          <a:p>
            <a:r>
              <a:rPr lang="en-US" dirty="0" smtClean="0"/>
              <a:t>Format</a:t>
            </a:r>
          </a:p>
          <a:p>
            <a:pPr lvl="1"/>
            <a:r>
              <a:rPr lang="en-US" dirty="0" smtClean="0"/>
              <a:t>PowerPoint</a:t>
            </a:r>
          </a:p>
          <a:p>
            <a:pPr lvl="1"/>
            <a:r>
              <a:rPr lang="en-US" dirty="0" smtClean="0"/>
              <a:t>Demo</a:t>
            </a:r>
          </a:p>
          <a:p>
            <a:pPr lvl="1"/>
            <a:r>
              <a:rPr lang="en-US" dirty="0" smtClean="0"/>
              <a:t>PowerPoint + Demo</a:t>
            </a:r>
          </a:p>
          <a:p>
            <a:r>
              <a:rPr lang="en-US" dirty="0" smtClean="0"/>
              <a:t>Connect A/V to Rm 220 project before 9am as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59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Shaders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827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Shaders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Shader</a:t>
            </a:r>
            <a:r>
              <a:rPr lang="en-US" dirty="0" smtClean="0"/>
              <a:t>: computer program used to do “shading”</a:t>
            </a:r>
          </a:p>
          <a:p>
            <a:r>
              <a:rPr lang="en-US" dirty="0" smtClean="0"/>
              <a:t>“Shading”: general term that covers more than just shading/lighting</a:t>
            </a:r>
          </a:p>
          <a:p>
            <a:pPr lvl="1"/>
            <a:r>
              <a:rPr lang="en-US" dirty="0" smtClean="0"/>
              <a:t>Used for many special effects</a:t>
            </a:r>
          </a:p>
          <a:p>
            <a:r>
              <a:rPr lang="en-US" dirty="0" smtClean="0"/>
              <a:t>Increased control over:</a:t>
            </a:r>
          </a:p>
          <a:p>
            <a:pPr lvl="1"/>
            <a:r>
              <a:rPr lang="en-US" dirty="0" smtClean="0"/>
              <a:t>position, hue, saturation, brightness, contrast</a:t>
            </a:r>
          </a:p>
          <a:p>
            <a:r>
              <a:rPr lang="en-US" dirty="0" smtClean="0"/>
              <a:t>For:</a:t>
            </a:r>
          </a:p>
          <a:p>
            <a:pPr lvl="1"/>
            <a:r>
              <a:rPr lang="en-US" dirty="0" smtClean="0"/>
              <a:t>pixels, vertices, textures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9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47854</TotalTime>
  <Words>1093</Words>
  <Application>Microsoft Macintosh PowerPoint</Application>
  <PresentationFormat>On-screen Show (4:3)</PresentationFormat>
  <Paragraphs>194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Calibri</vt:lpstr>
      <vt:lpstr>ＭＳ Ｐゴシック</vt:lpstr>
      <vt:lpstr>Tw Cen MT</vt:lpstr>
      <vt:lpstr>Wingdings</vt:lpstr>
      <vt:lpstr>Wingdings 2</vt:lpstr>
      <vt:lpstr>Arial</vt:lpstr>
      <vt:lpstr>Median</vt:lpstr>
      <vt:lpstr>CIS 441/541: Introduction to Computer Graphics Lecture 15: shaders</vt:lpstr>
      <vt:lpstr>Talk _more_ about the test</vt:lpstr>
      <vt:lpstr>Project G</vt:lpstr>
      <vt:lpstr>Schedule</vt:lpstr>
      <vt:lpstr>Late Passes</vt:lpstr>
      <vt:lpstr>Hank OH</vt:lpstr>
      <vt:lpstr>Final Presentations</vt:lpstr>
      <vt:lpstr>Shaders</vt:lpstr>
      <vt:lpstr>Shaders</vt:lpstr>
      <vt:lpstr>Motivation: Bump Mapping</vt:lpstr>
      <vt:lpstr>Bump Mapping Example</vt:lpstr>
      <vt:lpstr>Bump Mapping Example</vt:lpstr>
      <vt:lpstr>How to do Bump Mapping?</vt:lpstr>
      <vt:lpstr>Shading Languages</vt:lpstr>
      <vt:lpstr>ARB assembly language</vt:lpstr>
      <vt:lpstr>GLSL:  OpenGL Shading Language</vt:lpstr>
      <vt:lpstr>Other high-level shading languages</vt:lpstr>
      <vt:lpstr>Relationship between GLSL and OpenGL</vt:lpstr>
      <vt:lpstr>4 Types of Shaders</vt:lpstr>
      <vt:lpstr>How Shaders Fit Into the Graphics Pipeline</vt:lpstr>
      <vt:lpstr>Vertex Shader</vt:lpstr>
      <vt:lpstr>Geometry Shader</vt:lpstr>
      <vt:lpstr>Fragment Shader</vt:lpstr>
      <vt:lpstr>How to Use Shaders</vt:lpstr>
      <vt:lpstr>How to Use Shaders:  Visual Version</vt:lpstr>
      <vt:lpstr>Compiling Shader</vt:lpstr>
      <vt:lpstr>Compiling Shader: inspect if it works</vt:lpstr>
      <vt:lpstr>Compiling Multiple Shaders</vt:lpstr>
      <vt:lpstr>Attaching Shaders to a Program</vt:lpstr>
      <vt:lpstr>Inspecting if program link worked…</vt:lpstr>
      <vt:lpstr>BUT: this doesn’t work in VTK…</vt:lpstr>
      <vt:lpstr>Simplest Vertex Shader</vt:lpstr>
      <vt:lpstr>Simplest Vertex Shader  (VTK version)</vt:lpstr>
      <vt:lpstr>Bump-mapping with GLSL</vt:lpstr>
      <vt:lpstr>Will need to load a texture…</vt:lpstr>
      <vt:lpstr>Need to put 2D textures on our triangles…</vt:lpstr>
      <vt:lpstr>Need to set up shaders and textures…</vt:lpstr>
      <vt:lpstr>So what is the vertex shader program?...</vt:lpstr>
      <vt:lpstr>And what is the fragment shader program?...</vt:lpstr>
    </vt:vector>
  </TitlesOfParts>
  <Company>LBNL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Hank Childs</dc:creator>
  <cp:lastModifiedBy>Hank Chidls</cp:lastModifiedBy>
  <cp:revision>473</cp:revision>
  <cp:lastPrinted>2011-02-19T01:20:35Z</cp:lastPrinted>
  <dcterms:created xsi:type="dcterms:W3CDTF">2013-04-23T14:17:40Z</dcterms:created>
  <dcterms:modified xsi:type="dcterms:W3CDTF">2019-03-12T03:27:30Z</dcterms:modified>
</cp:coreProperties>
</file>